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7" r:id="rId2"/>
    <p:sldId id="258" r:id="rId3"/>
    <p:sldId id="272" r:id="rId4"/>
    <p:sldId id="260" r:id="rId5"/>
    <p:sldId id="298" r:id="rId6"/>
    <p:sldId id="300" r:id="rId7"/>
    <p:sldId id="264" r:id="rId8"/>
    <p:sldId id="266" r:id="rId9"/>
    <p:sldId id="297" r:id="rId10"/>
    <p:sldId id="268" r:id="rId11"/>
    <p:sldId id="301" r:id="rId12"/>
    <p:sldId id="270" r:id="rId13"/>
    <p:sldId id="271" r:id="rId14"/>
    <p:sldId id="275" r:id="rId15"/>
    <p:sldId id="274" r:id="rId16"/>
    <p:sldId id="281" r:id="rId17"/>
    <p:sldId id="273" r:id="rId18"/>
    <p:sldId id="280" r:id="rId19"/>
    <p:sldId id="279" r:id="rId20"/>
    <p:sldId id="278" r:id="rId21"/>
    <p:sldId id="277" r:id="rId22"/>
    <p:sldId id="289" r:id="rId23"/>
    <p:sldId id="288" r:id="rId24"/>
    <p:sldId id="286" r:id="rId25"/>
    <p:sldId id="287" r:id="rId26"/>
    <p:sldId id="284" r:id="rId27"/>
    <p:sldId id="285" r:id="rId28"/>
    <p:sldId id="290" r:id="rId29"/>
    <p:sldId id="291" r:id="rId30"/>
    <p:sldId id="283" r:id="rId31"/>
    <p:sldId id="303" r:id="rId32"/>
    <p:sldId id="306" r:id="rId33"/>
    <p:sldId id="293" r:id="rId34"/>
    <p:sldId id="304" r:id="rId35"/>
    <p:sldId id="294" r:id="rId36"/>
    <p:sldId id="292" r:id="rId37"/>
  </p:sldIdLst>
  <p:sldSz cx="9144000" cy="6858000" type="screen4x3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9900FF"/>
    <a:srgbClr val="9933FF"/>
    <a:srgbClr val="3333CC"/>
    <a:srgbClr val="3399FF"/>
    <a:srgbClr val="0099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38559" autoAdjust="0"/>
  </p:normalViewPr>
  <p:slideViewPr>
    <p:cSldViewPr>
      <p:cViewPr varScale="1">
        <p:scale>
          <a:sx n="68" d="100"/>
          <a:sy n="68" d="100"/>
        </p:scale>
        <p:origin x="88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38F03-8B1F-41B6-8F3F-5D3B99C0EA28}" type="datetimeFigureOut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452ED-FF11-45B3-93E4-C6BA9EC03B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5443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9452ED-FF11-45B3-93E4-C6BA9EC03B5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073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角丸四角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8" name="日付プレースホルダー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C944-892A-4CCC-BA05-AA1C6C001270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17" name="フッター プレースホルダー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正方形/長方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正方形/長方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740B4-0655-40DD-9497-159448C9CF81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99841-9CF0-4923-BC35-202E02C25C3A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D3529-6578-409F-9C0D-FFF596187E10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角丸四角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F706-9E2E-4B4A-9852-BF837203DBFD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正方形/長方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正方形/長方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BB325-F4C9-479D-B49F-08802109E9C9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5F029-8C6F-4E7A-80DC-7F9F09E6C740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83A28-19DF-4D2D-A213-D52C828C5996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C262F-E711-47FD-8476-BF9C1E7B370B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角丸四角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672A7-3EED-4E4B-B3DD-64400EE31BFA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295A-10CB-4489-A776-61B9528D141C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正方形/長方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正方形/長方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角丸四角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E7C2740-15AF-4ACD-B9AE-DD7C2D1AD1DF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5" t="15348" r="29130" b="35538"/>
          <a:stretch/>
        </p:blipFill>
        <p:spPr bwMode="auto">
          <a:xfrm>
            <a:off x="146304" y="332656"/>
            <a:ext cx="8863188" cy="587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202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FEAF4"/>
              </a:clrFrom>
              <a:clrTo>
                <a:srgbClr val="DFE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3" t="42783" r="16353" b="48507"/>
          <a:stretch/>
        </p:blipFill>
        <p:spPr bwMode="auto">
          <a:xfrm>
            <a:off x="197723" y="1316468"/>
            <a:ext cx="8820472" cy="74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10</a:t>
            </a:fld>
            <a:endParaRPr kumimoji="1" lang="ja-JP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51815" r="4218" b="12625"/>
          <a:stretch/>
        </p:blipFill>
        <p:spPr bwMode="auto">
          <a:xfrm>
            <a:off x="395536" y="2132856"/>
            <a:ext cx="8424936" cy="4176464"/>
          </a:xfrm>
          <a:prstGeom prst="roundRect">
            <a:avLst/>
          </a:prstGeom>
          <a:noFill/>
          <a:ln w="698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DFEAF4"/>
              </a:clrFrom>
              <a:clrTo>
                <a:srgbClr val="DFE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" t="23286" r="7153" b="62601"/>
          <a:stretch/>
        </p:blipFill>
        <p:spPr bwMode="auto">
          <a:xfrm>
            <a:off x="244977" y="188640"/>
            <a:ext cx="8773218" cy="116207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65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FEAF4"/>
              </a:clrFrom>
              <a:clrTo>
                <a:srgbClr val="DFE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1" t="15374" r="11589" b="7338"/>
          <a:stretch/>
        </p:blipFill>
        <p:spPr bwMode="auto">
          <a:xfrm>
            <a:off x="611560" y="260648"/>
            <a:ext cx="7920880" cy="6322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079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1" t="16129" r="19164" b="10172"/>
          <a:stretch/>
        </p:blipFill>
        <p:spPr bwMode="auto">
          <a:xfrm>
            <a:off x="683568" y="332656"/>
            <a:ext cx="7920880" cy="6334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65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3" t="47302" r="68921" b="23559"/>
          <a:stretch/>
        </p:blipFill>
        <p:spPr bwMode="auto">
          <a:xfrm>
            <a:off x="6732240" y="4921931"/>
            <a:ext cx="2016224" cy="159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3" t="20968" r="68262" b="49807"/>
          <a:stretch/>
        </p:blipFill>
        <p:spPr bwMode="auto">
          <a:xfrm>
            <a:off x="3707904" y="5044523"/>
            <a:ext cx="2376264" cy="1572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9" t="42541" r="70869" b="28931"/>
          <a:stretch/>
        </p:blipFill>
        <p:spPr bwMode="auto">
          <a:xfrm>
            <a:off x="683568" y="4797151"/>
            <a:ext cx="2232248" cy="18471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13</a:t>
            </a:fld>
            <a:endParaRPr kumimoji="1" lang="ja-JP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1" t="44186" r="11989" b="19074"/>
          <a:stretch/>
        </p:blipFill>
        <p:spPr bwMode="auto">
          <a:xfrm>
            <a:off x="283052" y="1700807"/>
            <a:ext cx="8609428" cy="3096345"/>
          </a:xfrm>
          <a:prstGeom prst="round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フローチャート: 端子 4"/>
          <p:cNvSpPr/>
          <p:nvPr/>
        </p:nvSpPr>
        <p:spPr>
          <a:xfrm>
            <a:off x="283052" y="465264"/>
            <a:ext cx="8465412" cy="900575"/>
          </a:xfrm>
          <a:prstGeom prst="flowChartTerminator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キャッシュレス決済の注意点</a:t>
            </a:r>
            <a:endParaRPr kumimoji="1" lang="ja-JP" altLang="en-US" sz="2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65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6DDEB"/>
              </a:clrFrom>
              <a:clrTo>
                <a:srgbClr val="E6DD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0" t="19557" r="17480" b="10281"/>
          <a:stretch/>
        </p:blipFill>
        <p:spPr bwMode="auto">
          <a:xfrm>
            <a:off x="107503" y="260648"/>
            <a:ext cx="8911613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82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/>
        </p:nvGrpSpPr>
        <p:grpSpPr>
          <a:xfrm>
            <a:off x="179512" y="260648"/>
            <a:ext cx="8784976" cy="6408713"/>
            <a:chOff x="212720" y="364984"/>
            <a:chExt cx="8784976" cy="6408713"/>
          </a:xfrm>
        </p:grpSpPr>
        <p:pic>
          <p:nvPicPr>
            <p:cNvPr id="1741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E6DDEB"/>
                </a:clrFrom>
                <a:clrTo>
                  <a:srgbClr val="E6DDE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32" t="15726" r="24195" b="8007"/>
            <a:stretch/>
          </p:blipFill>
          <p:spPr bwMode="auto">
            <a:xfrm>
              <a:off x="212720" y="364984"/>
              <a:ext cx="8784976" cy="6336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正方形/長方形 5"/>
            <p:cNvSpPr/>
            <p:nvPr/>
          </p:nvSpPr>
          <p:spPr>
            <a:xfrm>
              <a:off x="251520" y="5981609"/>
              <a:ext cx="1545376" cy="792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lang="ja-JP" altLang="en-US" smtClean="0"/>
              <a:pPr/>
              <a:t>15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1982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0" t="21785" r="18892" b="13948"/>
          <a:stretch/>
        </p:blipFill>
        <p:spPr bwMode="auto">
          <a:xfrm>
            <a:off x="314439" y="117794"/>
            <a:ext cx="8506033" cy="6263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30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1" t="18015" r="18386" b="15383"/>
          <a:stretch/>
        </p:blipFill>
        <p:spPr bwMode="auto">
          <a:xfrm>
            <a:off x="395536" y="332656"/>
            <a:ext cx="8424936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82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84" t="55963" r="29645" b="32421"/>
          <a:stretch/>
        </p:blipFill>
        <p:spPr bwMode="auto">
          <a:xfrm>
            <a:off x="7575223" y="5517231"/>
            <a:ext cx="936104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18</a:t>
            </a:fld>
            <a:endParaRPr kumimoji="1" lang="ja-JP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" t="41734" r="13739" b="14531"/>
          <a:stretch/>
        </p:blipFill>
        <p:spPr bwMode="auto">
          <a:xfrm>
            <a:off x="422612" y="1628800"/>
            <a:ext cx="8186292" cy="3888431"/>
          </a:xfrm>
          <a:prstGeom prst="round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フローチャート: 端子 4"/>
          <p:cNvSpPr/>
          <p:nvPr/>
        </p:nvSpPr>
        <p:spPr>
          <a:xfrm>
            <a:off x="283052" y="465264"/>
            <a:ext cx="8465412" cy="900575"/>
          </a:xfrm>
          <a:prstGeom prst="flowChartTerminator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多重債務に陥らないため</a:t>
            </a:r>
            <a:r>
              <a:rPr kumimoji="1"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の注意点</a:t>
            </a:r>
            <a:endParaRPr kumimoji="1" lang="ja-JP" altLang="en-US" sz="2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730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E9E7"/>
              </a:clrFrom>
              <a:clrTo>
                <a:srgbClr val="FEE9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3" t="18470" r="16190" b="12314"/>
          <a:stretch/>
        </p:blipFill>
        <p:spPr bwMode="auto">
          <a:xfrm>
            <a:off x="107505" y="1196752"/>
            <a:ext cx="889600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4" t="15859" r="20806" b="63432"/>
          <a:stretch/>
        </p:blipFill>
        <p:spPr bwMode="auto">
          <a:xfrm>
            <a:off x="107505" y="113899"/>
            <a:ext cx="8896000" cy="10108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30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0" t="16794" r="12934" b="12184"/>
          <a:stretch/>
        </p:blipFill>
        <p:spPr bwMode="auto">
          <a:xfrm>
            <a:off x="107504" y="260648"/>
            <a:ext cx="8934341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3" name="角丸四角形 2"/>
          <p:cNvSpPr/>
          <p:nvPr/>
        </p:nvSpPr>
        <p:spPr>
          <a:xfrm>
            <a:off x="642304" y="4293096"/>
            <a:ext cx="8034152" cy="2231318"/>
          </a:xfrm>
          <a:prstGeom prst="roundRect">
            <a:avLst>
              <a:gd name="adj" fmla="val 18114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000"/>
              </a:lnSpc>
            </a:pPr>
            <a:r>
              <a:rPr kumimoji="1" lang="ja-JP" altLang="en-US" sz="2400" b="1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rPr>
              <a:t>消費者トラブルは誰もが被害にあう可能性があります。</a:t>
            </a:r>
            <a:endParaRPr kumimoji="1" lang="en-US" altLang="ja-JP" sz="2400" b="1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000"/>
              </a:lnSpc>
            </a:pPr>
            <a:r>
              <a:rPr lang="ja-JP" altLang="en-US" sz="2400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rPr>
              <a:t>少し</a:t>
            </a:r>
            <a:r>
              <a:rPr lang="ja-JP" altLang="en-US" sz="2400" b="1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rPr>
              <a:t>でも被害にあったと思ったら、一人で悩まずに</a:t>
            </a:r>
            <a:endParaRPr lang="en-US" altLang="ja-JP" sz="2400" b="1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000"/>
              </a:lnSpc>
            </a:pPr>
            <a:r>
              <a:rPr kumimoji="1" lang="ja-JP" altLang="en-US" sz="2400" b="1" dirty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rPr>
              <a:t>身近</a:t>
            </a:r>
            <a:r>
              <a:rPr kumimoji="1" lang="ja-JP" altLang="en-US" sz="2400" b="1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rPr>
              <a:t>な人や各種専門機関に相談しましょう。</a:t>
            </a:r>
            <a:endParaRPr kumimoji="1" lang="en-US" altLang="ja-JP" sz="2400" b="1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000"/>
              </a:lnSpc>
            </a:pPr>
            <a:r>
              <a:rPr lang="ja-JP" altLang="en-US" sz="2400" b="1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rPr>
              <a:t>それが、消費者トラブルを防ぐ大きな一歩です。</a:t>
            </a:r>
            <a:endParaRPr kumimoji="1" lang="ja-JP" altLang="en-US" sz="2400" b="1" dirty="0">
              <a:solidFill>
                <a:schemeClr val="tx1"/>
              </a:solidFill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280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4" t="15859" r="20806" b="63432"/>
          <a:stretch/>
        </p:blipFill>
        <p:spPr bwMode="auto">
          <a:xfrm>
            <a:off x="107505" y="113899"/>
            <a:ext cx="8896000" cy="10108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グループ化 2"/>
          <p:cNvGrpSpPr/>
          <p:nvPr/>
        </p:nvGrpSpPr>
        <p:grpSpPr>
          <a:xfrm>
            <a:off x="127939" y="1219796"/>
            <a:ext cx="8896001" cy="5447704"/>
            <a:chOff x="107504" y="1340768"/>
            <a:chExt cx="8896001" cy="5328593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EE9E7"/>
                </a:clrFrom>
                <a:clrTo>
                  <a:srgbClr val="FEE9E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68" t="19217" r="16820" b="10775"/>
            <a:stretch/>
          </p:blipFill>
          <p:spPr bwMode="auto">
            <a:xfrm>
              <a:off x="107504" y="1340768"/>
              <a:ext cx="8896001" cy="532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正方形/長方形 4"/>
            <p:cNvSpPr/>
            <p:nvPr/>
          </p:nvSpPr>
          <p:spPr>
            <a:xfrm>
              <a:off x="268760" y="6004382"/>
              <a:ext cx="1278904" cy="6649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30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5D6"/>
              </a:clrFrom>
              <a:clrTo>
                <a:srgbClr val="FFF5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3" t="20335" r="16296" b="10448"/>
          <a:stretch/>
        </p:blipFill>
        <p:spPr bwMode="auto">
          <a:xfrm>
            <a:off x="107505" y="1268760"/>
            <a:ext cx="889600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8" t="16200" r="13061" b="58214"/>
          <a:stretch/>
        </p:blipFill>
        <p:spPr bwMode="auto">
          <a:xfrm>
            <a:off x="107505" y="113899"/>
            <a:ext cx="8896000" cy="10108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30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8" t="16200" r="13061" b="58214"/>
          <a:stretch/>
        </p:blipFill>
        <p:spPr bwMode="auto">
          <a:xfrm>
            <a:off x="107505" y="113899"/>
            <a:ext cx="8896000" cy="10108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グループ化 2"/>
          <p:cNvGrpSpPr/>
          <p:nvPr/>
        </p:nvGrpSpPr>
        <p:grpSpPr>
          <a:xfrm>
            <a:off x="151814" y="1196752"/>
            <a:ext cx="8884682" cy="5400600"/>
            <a:chOff x="338703" y="1481158"/>
            <a:chExt cx="8884682" cy="5472323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5D6"/>
                </a:clrFrom>
                <a:clrTo>
                  <a:srgbClr val="FFF5D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78" t="16604" r="16941" b="8588"/>
            <a:stretch/>
          </p:blipFill>
          <p:spPr bwMode="auto">
            <a:xfrm>
              <a:off x="338703" y="1481158"/>
              <a:ext cx="8884682" cy="547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正方形/長方形 4"/>
            <p:cNvSpPr/>
            <p:nvPr/>
          </p:nvSpPr>
          <p:spPr>
            <a:xfrm>
              <a:off x="7927241" y="6089670"/>
              <a:ext cx="1135506" cy="863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7909230" y="6089669"/>
              <a:ext cx="1135506" cy="863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5D6"/>
              </a:clrFrom>
              <a:clrTo>
                <a:srgbClr val="FFF5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3" t="23508" r="16820" b="8209"/>
          <a:stretch/>
        </p:blipFill>
        <p:spPr bwMode="auto">
          <a:xfrm>
            <a:off x="107505" y="1268760"/>
            <a:ext cx="889600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8" t="17117" r="12868" b="58070"/>
          <a:stretch/>
        </p:blipFill>
        <p:spPr bwMode="auto">
          <a:xfrm>
            <a:off x="107505" y="120430"/>
            <a:ext cx="8896000" cy="1004314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57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8" t="17117" r="12868" b="58070"/>
          <a:stretch/>
        </p:blipFill>
        <p:spPr bwMode="auto">
          <a:xfrm>
            <a:off x="107505" y="120430"/>
            <a:ext cx="8896000" cy="1004314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グループ化 2"/>
          <p:cNvGrpSpPr/>
          <p:nvPr/>
        </p:nvGrpSpPr>
        <p:grpSpPr>
          <a:xfrm>
            <a:off x="107505" y="1268760"/>
            <a:ext cx="8896000" cy="5328592"/>
            <a:chOff x="107505" y="1323831"/>
            <a:chExt cx="8896000" cy="5194535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5D6"/>
                </a:clrFrom>
                <a:clrTo>
                  <a:srgbClr val="FFF5D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68" t="18097" r="16891" b="11607"/>
            <a:stretch/>
          </p:blipFill>
          <p:spPr bwMode="auto">
            <a:xfrm>
              <a:off x="107505" y="1323831"/>
              <a:ext cx="8896000" cy="5142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正方形/長方形 5"/>
            <p:cNvSpPr/>
            <p:nvPr/>
          </p:nvSpPr>
          <p:spPr>
            <a:xfrm>
              <a:off x="251520" y="5942547"/>
              <a:ext cx="1329086" cy="575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5D6"/>
              </a:clrFrom>
              <a:clrTo>
                <a:srgbClr val="FFF5D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3" t="23694" r="16886" b="12142"/>
          <a:stretch/>
        </p:blipFill>
        <p:spPr bwMode="auto">
          <a:xfrm>
            <a:off x="107504" y="1196752"/>
            <a:ext cx="889600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6791" r="12834" b="58022"/>
          <a:stretch/>
        </p:blipFill>
        <p:spPr bwMode="auto">
          <a:xfrm>
            <a:off x="107504" y="113899"/>
            <a:ext cx="8896000" cy="10108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6791" r="12834" b="58022"/>
          <a:stretch/>
        </p:blipFill>
        <p:spPr bwMode="auto">
          <a:xfrm>
            <a:off x="107504" y="113899"/>
            <a:ext cx="8896000" cy="10108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グループ化 2"/>
          <p:cNvGrpSpPr/>
          <p:nvPr/>
        </p:nvGrpSpPr>
        <p:grpSpPr>
          <a:xfrm>
            <a:off x="107504" y="1196752"/>
            <a:ext cx="8896000" cy="5400600"/>
            <a:chOff x="107504" y="1245718"/>
            <a:chExt cx="8896000" cy="5135610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5D6"/>
                </a:clrFrom>
                <a:clrTo>
                  <a:srgbClr val="FFF5D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76" t="14552" r="18918" b="6250"/>
            <a:stretch/>
          </p:blipFill>
          <p:spPr bwMode="auto">
            <a:xfrm>
              <a:off x="107504" y="1245718"/>
              <a:ext cx="8896000" cy="5135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正方形/長方形 5"/>
            <p:cNvSpPr/>
            <p:nvPr/>
          </p:nvSpPr>
          <p:spPr>
            <a:xfrm>
              <a:off x="7956376" y="5726645"/>
              <a:ext cx="1047128" cy="6546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8EFF7"/>
              </a:clrFrom>
              <a:clrTo>
                <a:srgbClr val="E8EF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8" t="22038" r="16505" b="8955"/>
          <a:stretch/>
        </p:blipFill>
        <p:spPr bwMode="auto">
          <a:xfrm>
            <a:off x="107504" y="1196752"/>
            <a:ext cx="889600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6" t="17724" r="13149" b="58209"/>
          <a:stretch/>
        </p:blipFill>
        <p:spPr bwMode="auto">
          <a:xfrm>
            <a:off x="107504" y="113899"/>
            <a:ext cx="8896000" cy="10108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6" t="17724" r="13149" b="58209"/>
          <a:stretch/>
        </p:blipFill>
        <p:spPr bwMode="auto">
          <a:xfrm>
            <a:off x="107504" y="113899"/>
            <a:ext cx="8896000" cy="10108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グループ化 2"/>
          <p:cNvGrpSpPr/>
          <p:nvPr/>
        </p:nvGrpSpPr>
        <p:grpSpPr>
          <a:xfrm>
            <a:off x="107504" y="1196685"/>
            <a:ext cx="8896000" cy="5400667"/>
            <a:chOff x="107504" y="1196685"/>
            <a:chExt cx="8896000" cy="5184643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E8EFF7"/>
                </a:clrFrom>
                <a:clrTo>
                  <a:srgbClr val="E8EF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54" t="16231" r="16715" b="8022"/>
            <a:stretch/>
          </p:blipFill>
          <p:spPr bwMode="auto">
            <a:xfrm>
              <a:off x="107504" y="1196685"/>
              <a:ext cx="8896000" cy="5184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正方形/長方形 4"/>
            <p:cNvSpPr/>
            <p:nvPr/>
          </p:nvSpPr>
          <p:spPr>
            <a:xfrm>
              <a:off x="323528" y="5589240"/>
              <a:ext cx="1191144" cy="792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323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8EFF7"/>
              </a:clrFrom>
              <a:clrTo>
                <a:srgbClr val="E8EF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7" t="17537" r="23009" b="13060"/>
          <a:stretch/>
        </p:blipFill>
        <p:spPr bwMode="auto">
          <a:xfrm>
            <a:off x="107504" y="1198887"/>
            <a:ext cx="8896000" cy="539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1" t="17426" r="20135" b="63905"/>
          <a:stretch/>
        </p:blipFill>
        <p:spPr bwMode="auto">
          <a:xfrm>
            <a:off x="107504" y="116632"/>
            <a:ext cx="8896000" cy="10108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323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99592" y="401721"/>
            <a:ext cx="5904657" cy="5837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</a:rPr>
              <a:t>●「契約」は生活の基本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</a:rPr>
              <a:t>　☆契約とは？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lang="ja-JP" altLang="en-US" sz="2400" b="1" dirty="0">
                <a:latin typeface="メイリオ" pitchFamily="50" charset="-128"/>
                <a:ea typeface="メイリオ" pitchFamily="50" charset="-128"/>
              </a:rPr>
              <a:t>　</a:t>
            </a:r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</a:rPr>
              <a:t>☆お金ってナニ？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lang="ja-JP" altLang="en-US" sz="2400" b="1" dirty="0">
                <a:latin typeface="メイリオ" pitchFamily="50" charset="-128"/>
                <a:ea typeface="メイリオ" pitchFamily="50" charset="-128"/>
              </a:rPr>
              <a:t>　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</a:rPr>
              <a:t>☆お金の機能とは？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</a:rPr>
              <a:t>●ローン・クレジットってなに？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lang="ja-JP" altLang="en-US" sz="2400" b="1" dirty="0">
                <a:latin typeface="メイリオ" pitchFamily="50" charset="-128"/>
                <a:ea typeface="メイリオ" pitchFamily="50" charset="-128"/>
              </a:rPr>
              <a:t>　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</a:rPr>
              <a:t>☆ローン・クレジットの支払い方法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lang="ja-JP" altLang="en-US" sz="2400" b="1" dirty="0">
                <a:latin typeface="メイリオ" pitchFamily="50" charset="-128"/>
                <a:ea typeface="メイリオ" pitchFamily="50" charset="-128"/>
              </a:rPr>
              <a:t>　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</a:rPr>
              <a:t>☆キャッシュレス決済について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</a:rPr>
              <a:t>●多重債務とは？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lang="ja-JP" altLang="en-US" sz="2400" b="1" dirty="0">
                <a:latin typeface="メイリオ" pitchFamily="50" charset="-128"/>
                <a:ea typeface="メイリオ" pitchFamily="50" charset="-128"/>
              </a:rPr>
              <a:t>　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</a:rPr>
              <a:t>☆多重債務の主な原因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kumimoji="1" lang="ja-JP" altLang="en-US" sz="2400" b="1" dirty="0">
                <a:latin typeface="メイリオ" pitchFamily="50" charset="-128"/>
                <a:ea typeface="メイリオ" pitchFamily="50" charset="-128"/>
              </a:rPr>
              <a:t>　</a:t>
            </a:r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</a:rPr>
              <a:t>☆多重債務に陥らないために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</a:rPr>
              <a:t>●契約トラブルの事例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</a:rPr>
              <a:t>●悪質商法トラブルの事例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</a:rPr>
              <a:t>●インターネットトラブルの事例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  <a:p>
            <a:pPr>
              <a:lnSpc>
                <a:spcPts val="3200"/>
              </a:lnSpc>
            </a:pP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</a:rPr>
              <a:t>●クーリング・オフとは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</a:rPr>
              <a:t>？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63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251520" y="329836"/>
            <a:ext cx="8610243" cy="6123500"/>
            <a:chOff x="107505" y="329836"/>
            <a:chExt cx="8892480" cy="5904656"/>
          </a:xfrm>
        </p:grpSpPr>
        <p:pic>
          <p:nvPicPr>
            <p:cNvPr id="1536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E8EFF7"/>
                </a:clrFrom>
                <a:clrTo>
                  <a:srgbClr val="E8EFF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70" t="19963" r="10422" b="8022"/>
            <a:stretch/>
          </p:blipFill>
          <p:spPr bwMode="auto">
            <a:xfrm>
              <a:off x="107505" y="329836"/>
              <a:ext cx="8892480" cy="5904656"/>
            </a:xfrm>
            <a:prstGeom prst="rect">
              <a:avLst/>
            </a:prstGeom>
            <a:noFill/>
            <a:ln w="63500" cmpd="dbl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" name="正方形/長方形 3"/>
            <p:cNvSpPr/>
            <p:nvPr/>
          </p:nvSpPr>
          <p:spPr>
            <a:xfrm>
              <a:off x="7693079" y="5157192"/>
              <a:ext cx="1189894" cy="10773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31</a:t>
            </a:fld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AEBC4"/>
              </a:clrFrom>
              <a:clrTo>
                <a:srgbClr val="DAEBC4">
                  <a:alpha val="0"/>
                </a:srgbClr>
              </a:clrTo>
            </a:clrChange>
          </a:blip>
          <a:srcRect l="27081" t="14631" r="28612" b="9381"/>
          <a:stretch/>
        </p:blipFill>
        <p:spPr>
          <a:xfrm>
            <a:off x="467544" y="260648"/>
            <a:ext cx="8280920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7E6B7"/>
              </a:clrFrom>
              <a:clrTo>
                <a:srgbClr val="D7E6B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" t="18097" r="7275" b="24707"/>
          <a:stretch/>
        </p:blipFill>
        <p:spPr bwMode="auto">
          <a:xfrm>
            <a:off x="179512" y="188639"/>
            <a:ext cx="8856983" cy="4857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32</a:t>
            </a:fld>
            <a:endParaRPr kumimoji="1" lang="ja-JP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7E6B7"/>
              </a:clrFrom>
              <a:clrTo>
                <a:srgbClr val="D7E6B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7" t="74295" r="7275" b="9515"/>
          <a:stretch/>
        </p:blipFill>
        <p:spPr bwMode="auto">
          <a:xfrm>
            <a:off x="1475656" y="5076800"/>
            <a:ext cx="6345087" cy="130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31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214401" y="3068960"/>
            <a:ext cx="1191144" cy="1149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7E6B7"/>
              </a:clrFrom>
              <a:clrTo>
                <a:srgbClr val="D7E6B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t="17117" r="6783" b="15042"/>
          <a:stretch/>
        </p:blipFill>
        <p:spPr bwMode="auto">
          <a:xfrm>
            <a:off x="323528" y="260648"/>
            <a:ext cx="8640959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323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34</a:t>
            </a:fld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AEBC4"/>
              </a:clrFrom>
              <a:clrTo>
                <a:srgbClr val="DAEBC4">
                  <a:alpha val="0"/>
                </a:srgbClr>
              </a:clrTo>
            </a:clrChange>
          </a:blip>
          <a:srcRect l="26376" t="14984" r="27950" b="13581"/>
          <a:stretch/>
        </p:blipFill>
        <p:spPr>
          <a:xfrm>
            <a:off x="323528" y="238349"/>
            <a:ext cx="8640960" cy="59989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043608" y="6237312"/>
            <a:ext cx="74888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はんばいがいしゃ　　　　　　　　　　　　　　　　　　　　　　　　　　　　　　　　　　　　　　　　　　　 がいしゃ</a:t>
            </a:r>
            <a:endParaRPr kumimoji="1" lang="en-US" altLang="ja-JP" sz="8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▲</a:t>
            </a:r>
            <a:r>
              <a:rPr kumimoji="1" lang="ja-JP" altLang="en-US" sz="1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販売会社あて　　　　　　　　　　　　　　　　　▲クレジット会社あて</a:t>
            </a:r>
            <a:endParaRPr kumimoji="1" lang="ja-JP" altLang="en-US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570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DF8E"/>
              </a:clrFrom>
              <a:clrTo>
                <a:srgbClr val="FEDF8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1" t="17724" r="12818" b="8692"/>
          <a:stretch/>
        </p:blipFill>
        <p:spPr bwMode="auto">
          <a:xfrm>
            <a:off x="251521" y="378915"/>
            <a:ext cx="8712967" cy="6042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35</a:t>
            </a:fld>
            <a:endParaRPr kumimoji="1" lang="ja-JP" altLang="en-US" dirty="0"/>
          </a:p>
        </p:txBody>
      </p:sp>
      <p:sp>
        <p:nvSpPr>
          <p:cNvPr id="3" name="角丸四角形 2"/>
          <p:cNvSpPr/>
          <p:nvPr/>
        </p:nvSpPr>
        <p:spPr>
          <a:xfrm>
            <a:off x="146304" y="332656"/>
            <a:ext cx="8818184" cy="5976664"/>
          </a:xfrm>
          <a:prstGeom prst="round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479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DF8E"/>
              </a:clrFrom>
              <a:clrTo>
                <a:srgbClr val="FEDF8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2" t="14925" r="11995" b="29291"/>
          <a:stretch/>
        </p:blipFill>
        <p:spPr bwMode="auto">
          <a:xfrm>
            <a:off x="107503" y="260648"/>
            <a:ext cx="8928992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EDF8E"/>
              </a:clrFrom>
              <a:clrTo>
                <a:srgbClr val="FEDF8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8" t="37946" r="5625" b="19019"/>
          <a:stretch/>
        </p:blipFill>
        <p:spPr bwMode="auto">
          <a:xfrm>
            <a:off x="467545" y="4242614"/>
            <a:ext cx="8280920" cy="2304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323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DD5D2"/>
              </a:clrFrom>
              <a:clrTo>
                <a:srgbClr val="FDD5D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14919" r="10501" b="7129"/>
          <a:stretch/>
        </p:blipFill>
        <p:spPr bwMode="auto">
          <a:xfrm>
            <a:off x="107504" y="188641"/>
            <a:ext cx="8831470" cy="511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DD5D2"/>
              </a:clrFrom>
              <a:clrTo>
                <a:srgbClr val="FDD5D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8" t="22177" r="22540" b="66106"/>
          <a:stretch/>
        </p:blipFill>
        <p:spPr bwMode="auto">
          <a:xfrm>
            <a:off x="827584" y="5303069"/>
            <a:ext cx="7920880" cy="1222275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角丸四角形 2"/>
          <p:cNvSpPr/>
          <p:nvPr/>
        </p:nvSpPr>
        <p:spPr>
          <a:xfrm>
            <a:off x="323528" y="2132856"/>
            <a:ext cx="8424936" cy="2952328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998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0" t="35243" r="25055" b="11485"/>
          <a:stretch/>
        </p:blipFill>
        <p:spPr bwMode="auto">
          <a:xfrm>
            <a:off x="624003" y="1030195"/>
            <a:ext cx="7951869" cy="4199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5</a:t>
            </a:fld>
            <a:endParaRPr kumimoji="1" lang="ja-JP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8B5B1"/>
              </a:clrFrom>
              <a:clrTo>
                <a:srgbClr val="F8B5B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8" t="60798" r="7737" b="11950"/>
          <a:stretch/>
        </p:blipFill>
        <p:spPr bwMode="auto">
          <a:xfrm>
            <a:off x="603504" y="5229200"/>
            <a:ext cx="8136904" cy="1294284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DD5D2"/>
              </a:clrFrom>
              <a:clrTo>
                <a:srgbClr val="FDD5D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8" t="16691" r="11561" b="65593"/>
          <a:stretch/>
        </p:blipFill>
        <p:spPr bwMode="auto">
          <a:xfrm>
            <a:off x="251520" y="166099"/>
            <a:ext cx="8640960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92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6617"/>
            <a:ext cx="8424936" cy="6550883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075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7</a:t>
            </a:fld>
            <a:endParaRPr kumimoji="1" lang="ja-JP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" t="16826" r="8931" b="28584"/>
          <a:stretch/>
        </p:blipFill>
        <p:spPr bwMode="auto">
          <a:xfrm>
            <a:off x="144017" y="156754"/>
            <a:ext cx="8892479" cy="50724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E8AB"/>
              </a:clrFrom>
              <a:clrTo>
                <a:srgbClr val="FFE8A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1" t="48951" r="9739" b="29432"/>
          <a:stretch/>
        </p:blipFill>
        <p:spPr bwMode="auto">
          <a:xfrm>
            <a:off x="620199" y="5229200"/>
            <a:ext cx="8200273" cy="1184014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98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8</a:t>
            </a:fld>
            <a:endParaRPr kumimoji="1" lang="ja-JP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FEAF4"/>
              </a:clrFrom>
              <a:clrTo>
                <a:srgbClr val="DFE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8" t="16935" r="10026" b="6607"/>
          <a:stretch/>
        </p:blipFill>
        <p:spPr bwMode="auto">
          <a:xfrm>
            <a:off x="107504" y="332656"/>
            <a:ext cx="8928992" cy="578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65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FEAF4"/>
              </a:clrFrom>
              <a:clrTo>
                <a:srgbClr val="DFE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3" t="14718" r="16353" b="6104"/>
          <a:stretch/>
        </p:blipFill>
        <p:spPr bwMode="auto">
          <a:xfrm>
            <a:off x="179512" y="548680"/>
            <a:ext cx="8820472" cy="589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DFEAF4"/>
              </a:clrFrom>
              <a:clrTo>
                <a:srgbClr val="DFE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" t="23286" r="7153" b="62601"/>
          <a:stretch/>
        </p:blipFill>
        <p:spPr bwMode="auto">
          <a:xfrm>
            <a:off x="244977" y="188640"/>
            <a:ext cx="8773218" cy="116207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ジャパネスク">
  <a:themeElements>
    <a:clrScheme name="ジャパネスク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ジャパネスク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691</TotalTime>
  <Words>103</Words>
  <Application>Microsoft Office PowerPoint</Application>
  <PresentationFormat>画面に合わせる (4:3)</PresentationFormat>
  <Paragraphs>59</Paragraphs>
  <Slides>36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45" baseType="lpstr">
      <vt:lpstr>HGｺﾞｼｯｸM</vt:lpstr>
      <vt:lpstr>HG創英ﾌﾟﾚｾﾞﾝｽEB</vt:lpstr>
      <vt:lpstr>ＭＳ Ｐゴシック</vt:lpstr>
      <vt:lpstr>メイリオ</vt:lpstr>
      <vt:lpstr>Calibri</vt:lpstr>
      <vt:lpstr>Franklin Gothic Book</vt:lpstr>
      <vt:lpstr>Perpetua</vt:lpstr>
      <vt:lpstr>Wingdings 2</vt:lpstr>
      <vt:lpstr>ジャパネスク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tomoko</dc:creator>
  <cp:lastModifiedBy>福岡県</cp:lastModifiedBy>
  <cp:revision>78</cp:revision>
  <cp:lastPrinted>2020-08-12T03:01:45Z</cp:lastPrinted>
  <dcterms:created xsi:type="dcterms:W3CDTF">2020-04-16T23:57:40Z</dcterms:created>
  <dcterms:modified xsi:type="dcterms:W3CDTF">2020-08-12T06:00:04Z</dcterms:modified>
</cp:coreProperties>
</file>